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Russo One" charset="1" panose="02000503050000020004"/>
      <p:regular r:id="rId28"/>
    </p:embeddedFont>
    <p:embeddedFont>
      <p:font typeface="Inter" charset="1" panose="020B0502030000000004"/>
      <p:regular r:id="rId29"/>
    </p:embeddedFont>
    <p:embeddedFont>
      <p:font typeface="Montserrat Heavy" charset="1" panose="00000A00000000000000"/>
      <p:regular r:id="rId30"/>
    </p:embeddedFont>
    <p:embeddedFont>
      <p:font typeface="Montserrat Bold" charset="1" panose="00000800000000000000"/>
      <p:regular r:id="rId31"/>
    </p:embeddedFont>
    <p:embeddedFont>
      <p:font typeface="Inter Bold" charset="1" panose="020B0802030000000004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0.jpeg" Type="http://schemas.openxmlformats.org/officeDocument/2006/relationships/image"/><Relationship Id="rId4" Target="../media/image21.png" Type="http://schemas.openxmlformats.org/officeDocument/2006/relationships/image"/><Relationship Id="rId5" Target="../media/image22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3.jpe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6.jpe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8.jpe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2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3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8.jpeg" Type="http://schemas.openxmlformats.org/officeDocument/2006/relationships/image"/><Relationship Id="rId4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52" t="0" r="0" b="-930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99593" y="1230340"/>
            <a:ext cx="12288814" cy="3623023"/>
            <a:chOff x="0" y="0"/>
            <a:chExt cx="16385085" cy="483069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38100"/>
              <a:ext cx="16385085" cy="34864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416"/>
                </a:lnSpc>
              </a:pPr>
              <a:r>
                <a:rPr lang="en-US" sz="8400">
                  <a:solidFill>
                    <a:srgbClr val="FFFFFF"/>
                  </a:solidFill>
                  <a:latin typeface="Russo One"/>
                  <a:ea typeface="Russo One"/>
                  <a:cs typeface="Russo One"/>
                  <a:sym typeface="Russo One"/>
                </a:rPr>
                <a:t>Internet das Coisas </a:t>
              </a:r>
            </a:p>
            <a:p>
              <a:pPr algn="ctr">
                <a:lnSpc>
                  <a:spcPts val="10416"/>
                </a:lnSpc>
              </a:pPr>
              <a:r>
                <a:rPr lang="en-US" sz="8400">
                  <a:solidFill>
                    <a:srgbClr val="FFFFFF"/>
                  </a:solidFill>
                  <a:latin typeface="Russo One"/>
                  <a:ea typeface="Russo One"/>
                  <a:cs typeface="Russo One"/>
                  <a:sym typeface="Russo One"/>
                </a:rPr>
                <a:t>IoT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954270"/>
              <a:ext cx="16385085" cy="8764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08"/>
                </a:lnSpc>
              </a:pPr>
              <a:r>
                <a:rPr lang="en-US" sz="42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"O Futuro Conectado Já Começou"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181725" y="8419566"/>
            <a:ext cx="13924551" cy="102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Grupo: BRUNO KAUAN, EDUARDO SANTOS, ELLEN CRISTINA, GABRIEL PATRICK E HERICK VINICIUS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02416" y="3316578"/>
            <a:ext cx="5082807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5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Onde a Internet das Coisas Já está Transformando o Mundo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2905070"/>
            <a:ext cx="5630240" cy="1847907"/>
            <a:chOff x="0" y="0"/>
            <a:chExt cx="7506986" cy="2463876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7506986" cy="1993142"/>
              <a:chOff x="0" y="0"/>
              <a:chExt cx="1638440" cy="435014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638440" cy="435014"/>
              </a:xfrm>
              <a:custGeom>
                <a:avLst/>
                <a:gdLst/>
                <a:ahLst/>
                <a:cxnLst/>
                <a:rect r="r" b="b" t="t" l="l"/>
                <a:pathLst>
                  <a:path h="435014" w="1638440">
                    <a:moveTo>
                      <a:pt x="0" y="0"/>
                    </a:moveTo>
                    <a:lnTo>
                      <a:pt x="1638440" y="0"/>
                    </a:lnTo>
                    <a:lnTo>
                      <a:pt x="1638440" y="435014"/>
                    </a:lnTo>
                    <a:lnTo>
                      <a:pt x="0" y="435014"/>
                    </a:lnTo>
                    <a:close/>
                  </a:path>
                </a:pathLst>
              </a:custGeom>
              <a:solidFill>
                <a:srgbClr val="13B8FF">
                  <a:alpha val="29804"/>
                </a:srgbClr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1638440" cy="4731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1" id="11"/>
            <p:cNvSpPr/>
            <p:nvPr/>
          </p:nvSpPr>
          <p:spPr>
            <a:xfrm flipV="true">
              <a:off x="60244" y="0"/>
              <a:ext cx="0" cy="2463876"/>
            </a:xfrm>
            <a:prstGeom prst="line">
              <a:avLst/>
            </a:prstGeom>
            <a:ln cap="flat" w="101600">
              <a:solidFill>
                <a:srgbClr val="59CD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4127450" y="2738952"/>
            <a:ext cx="2862037" cy="4295740"/>
          </a:xfrm>
          <a:custGeom>
            <a:avLst/>
            <a:gdLst/>
            <a:ahLst/>
            <a:cxnLst/>
            <a:rect r="r" b="b" t="t" l="l"/>
            <a:pathLst>
              <a:path h="4295740" w="2862037">
                <a:moveTo>
                  <a:pt x="0" y="0"/>
                </a:moveTo>
                <a:lnTo>
                  <a:pt x="2862038" y="0"/>
                </a:lnTo>
                <a:lnTo>
                  <a:pt x="2862038" y="4295740"/>
                </a:lnTo>
                <a:lnTo>
                  <a:pt x="0" y="4295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511755" y="2275346"/>
            <a:ext cx="4457308" cy="3342981"/>
          </a:xfrm>
          <a:custGeom>
            <a:avLst/>
            <a:gdLst/>
            <a:ahLst/>
            <a:cxnLst/>
            <a:rect r="r" b="b" t="t" l="l"/>
            <a:pathLst>
              <a:path h="3342981" w="4457308">
                <a:moveTo>
                  <a:pt x="0" y="0"/>
                </a:moveTo>
                <a:lnTo>
                  <a:pt x="4457308" y="0"/>
                </a:lnTo>
                <a:lnTo>
                  <a:pt x="4457308" y="3342981"/>
                </a:lnTo>
                <a:lnTo>
                  <a:pt x="0" y="33429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511755" y="6355789"/>
            <a:ext cx="4932963" cy="3290698"/>
          </a:xfrm>
          <a:custGeom>
            <a:avLst/>
            <a:gdLst/>
            <a:ahLst/>
            <a:cxnLst/>
            <a:rect r="r" b="b" t="t" l="l"/>
            <a:pathLst>
              <a:path h="3290698" w="4932963">
                <a:moveTo>
                  <a:pt x="0" y="0"/>
                </a:moveTo>
                <a:lnTo>
                  <a:pt x="4932963" y="0"/>
                </a:lnTo>
                <a:lnTo>
                  <a:pt x="4932963" y="3290697"/>
                </a:lnTo>
                <a:lnTo>
                  <a:pt x="0" y="32906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1352818"/>
            <a:ext cx="10396772" cy="922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6"/>
              </a:lnSpc>
            </a:pPr>
            <a:r>
              <a:rPr lang="en-US" sz="59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Aplicações Reais da IoT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28700" y="5722621"/>
            <a:ext cx="7342328" cy="3079739"/>
            <a:chOff x="0" y="0"/>
            <a:chExt cx="9789771" cy="4106319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323724" y="-104775"/>
              <a:ext cx="9466048" cy="755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1">
                <a:lnSpc>
                  <a:spcPts val="480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Russo One"/>
                  <a:ea typeface="Russo One"/>
                  <a:cs typeface="Russo One"/>
                  <a:sym typeface="Russo One"/>
                </a:rPr>
                <a:t>Casas Inteligentes 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175793"/>
              <a:ext cx="9789771" cy="29305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47695" indent="-323848" lvl="1">
                <a:lnSpc>
                  <a:spcPts val="44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Assistência de Voz .</a:t>
              </a:r>
            </a:p>
            <a:p>
              <a:pPr algn="just" marL="647695" indent="-323848" lvl="1">
                <a:lnSpc>
                  <a:spcPts val="44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Lâmpadas, Termostatos.</a:t>
              </a:r>
            </a:p>
            <a:p>
              <a:pPr algn="just" marL="647695" indent="-323848" lvl="1">
                <a:lnSpc>
                  <a:spcPts val="44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Fechaduras Automáticas.</a:t>
              </a:r>
            </a:p>
            <a:p>
              <a:pPr algn="just">
                <a:lnSpc>
                  <a:spcPts val="449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7444727" y="9376928"/>
            <a:ext cx="352276" cy="46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8677" y="2966598"/>
            <a:ext cx="5630240" cy="1847907"/>
            <a:chOff x="0" y="0"/>
            <a:chExt cx="7506986" cy="246387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7506986" cy="1993142"/>
              <a:chOff x="0" y="0"/>
              <a:chExt cx="1638440" cy="43501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638440" cy="435014"/>
              </a:xfrm>
              <a:custGeom>
                <a:avLst/>
                <a:gdLst/>
                <a:ahLst/>
                <a:cxnLst/>
                <a:rect r="r" b="b" t="t" l="l"/>
                <a:pathLst>
                  <a:path h="435014" w="1638440">
                    <a:moveTo>
                      <a:pt x="0" y="0"/>
                    </a:moveTo>
                    <a:lnTo>
                      <a:pt x="1638440" y="0"/>
                    </a:lnTo>
                    <a:lnTo>
                      <a:pt x="1638440" y="435014"/>
                    </a:lnTo>
                    <a:lnTo>
                      <a:pt x="0" y="435014"/>
                    </a:lnTo>
                    <a:close/>
                  </a:path>
                </a:pathLst>
              </a:custGeom>
              <a:solidFill>
                <a:srgbClr val="13B8FF">
                  <a:alpha val="29804"/>
                </a:srgbClr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1638440" cy="4731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0" id="10"/>
            <p:cNvSpPr/>
            <p:nvPr/>
          </p:nvSpPr>
          <p:spPr>
            <a:xfrm flipV="true">
              <a:off x="60244" y="0"/>
              <a:ext cx="0" cy="2463876"/>
            </a:xfrm>
            <a:prstGeom prst="line">
              <a:avLst/>
            </a:prstGeom>
            <a:ln cap="flat" w="101600">
              <a:solidFill>
                <a:srgbClr val="59CD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8371028" y="2779775"/>
            <a:ext cx="4891524" cy="3424067"/>
          </a:xfrm>
          <a:custGeom>
            <a:avLst/>
            <a:gdLst/>
            <a:ahLst/>
            <a:cxnLst/>
            <a:rect r="r" b="b" t="t" l="l"/>
            <a:pathLst>
              <a:path h="3424067" w="4891524">
                <a:moveTo>
                  <a:pt x="0" y="0"/>
                </a:moveTo>
                <a:lnTo>
                  <a:pt x="4891525" y="0"/>
                </a:lnTo>
                <a:lnTo>
                  <a:pt x="4891525" y="3424068"/>
                </a:lnTo>
                <a:lnTo>
                  <a:pt x="0" y="34240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262553" y="4491809"/>
            <a:ext cx="5227953" cy="3328464"/>
          </a:xfrm>
          <a:custGeom>
            <a:avLst/>
            <a:gdLst/>
            <a:ahLst/>
            <a:cxnLst/>
            <a:rect r="r" b="b" t="t" l="l"/>
            <a:pathLst>
              <a:path h="3328464" w="5227953">
                <a:moveTo>
                  <a:pt x="0" y="0"/>
                </a:moveTo>
                <a:lnTo>
                  <a:pt x="5227953" y="0"/>
                </a:lnTo>
                <a:lnTo>
                  <a:pt x="5227953" y="3328464"/>
                </a:lnTo>
                <a:lnTo>
                  <a:pt x="0" y="33284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335957" y="6472422"/>
            <a:ext cx="3647028" cy="3647028"/>
          </a:xfrm>
          <a:custGeom>
            <a:avLst/>
            <a:gdLst/>
            <a:ahLst/>
            <a:cxnLst/>
            <a:rect r="r" b="b" t="t" l="l"/>
            <a:pathLst>
              <a:path h="3647028" w="3647028">
                <a:moveTo>
                  <a:pt x="0" y="0"/>
                </a:moveTo>
                <a:lnTo>
                  <a:pt x="3647028" y="0"/>
                </a:lnTo>
                <a:lnTo>
                  <a:pt x="3647028" y="3647028"/>
                </a:lnTo>
                <a:lnTo>
                  <a:pt x="0" y="36470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44279" y="3378106"/>
            <a:ext cx="5082807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5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Onde a Internet das Coisas Já está Transformando o Mundo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1352818"/>
            <a:ext cx="10396772" cy="922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6"/>
              </a:lnSpc>
            </a:pPr>
            <a:r>
              <a:rPr lang="en-US" sz="59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Aplicações Reais da IoT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808677" y="5616586"/>
            <a:ext cx="7342328" cy="3641714"/>
            <a:chOff x="0" y="0"/>
            <a:chExt cx="9789771" cy="4855619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323724" y="-104775"/>
              <a:ext cx="9466048" cy="755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1">
                <a:lnSpc>
                  <a:spcPts val="480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Russo One"/>
                  <a:ea typeface="Russo One"/>
                  <a:cs typeface="Russo One"/>
                  <a:sym typeface="Russo One"/>
                </a:rPr>
                <a:t>Cidades Inteligentes 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175793"/>
              <a:ext cx="9789771" cy="36798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47695" indent="-323848" lvl="1">
                <a:lnSpc>
                  <a:spcPts val="44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Semáforos que se adptam ao tráfego .</a:t>
              </a:r>
            </a:p>
            <a:p>
              <a:pPr algn="just" marL="647695" indent="-323848" lvl="1">
                <a:lnSpc>
                  <a:spcPts val="44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Lixeiras Inteligentes</a:t>
              </a:r>
            </a:p>
            <a:p>
              <a:pPr algn="just" marL="647695" indent="-323848" lvl="1">
                <a:lnSpc>
                  <a:spcPts val="44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Monitoramento de qualidade do ar.</a:t>
              </a:r>
            </a:p>
            <a:p>
              <a:pPr algn="just">
                <a:lnSpc>
                  <a:spcPts val="449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7475014" y="9376928"/>
            <a:ext cx="291703" cy="46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3295593"/>
            <a:ext cx="5630240" cy="1847907"/>
            <a:chOff x="0" y="0"/>
            <a:chExt cx="7506986" cy="246387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7506986" cy="1993142"/>
              <a:chOff x="0" y="0"/>
              <a:chExt cx="1638440" cy="43501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638440" cy="435014"/>
              </a:xfrm>
              <a:custGeom>
                <a:avLst/>
                <a:gdLst/>
                <a:ahLst/>
                <a:cxnLst/>
                <a:rect r="r" b="b" t="t" l="l"/>
                <a:pathLst>
                  <a:path h="435014" w="1638440">
                    <a:moveTo>
                      <a:pt x="0" y="0"/>
                    </a:moveTo>
                    <a:lnTo>
                      <a:pt x="1638440" y="0"/>
                    </a:lnTo>
                    <a:lnTo>
                      <a:pt x="1638440" y="435014"/>
                    </a:lnTo>
                    <a:lnTo>
                      <a:pt x="0" y="435014"/>
                    </a:lnTo>
                    <a:close/>
                  </a:path>
                </a:pathLst>
              </a:custGeom>
              <a:solidFill>
                <a:srgbClr val="13B8FF">
                  <a:alpha val="29804"/>
                </a:srgbClr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1638440" cy="4731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0" id="10"/>
            <p:cNvSpPr/>
            <p:nvPr/>
          </p:nvSpPr>
          <p:spPr>
            <a:xfrm flipV="true">
              <a:off x="60244" y="0"/>
              <a:ext cx="0" cy="2463876"/>
            </a:xfrm>
            <a:prstGeom prst="line">
              <a:avLst/>
            </a:prstGeom>
            <a:ln cap="flat" w="101600">
              <a:solidFill>
                <a:srgbClr val="59CD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8371028" y="2534023"/>
            <a:ext cx="5059735" cy="3371048"/>
          </a:xfrm>
          <a:custGeom>
            <a:avLst/>
            <a:gdLst/>
            <a:ahLst/>
            <a:cxnLst/>
            <a:rect r="r" b="b" t="t" l="l"/>
            <a:pathLst>
              <a:path h="3371048" w="5059735">
                <a:moveTo>
                  <a:pt x="0" y="0"/>
                </a:moveTo>
                <a:lnTo>
                  <a:pt x="5059735" y="0"/>
                </a:lnTo>
                <a:lnTo>
                  <a:pt x="5059735" y="3371048"/>
                </a:lnTo>
                <a:lnTo>
                  <a:pt x="0" y="33710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338556" y="6092231"/>
            <a:ext cx="6109445" cy="3173738"/>
          </a:xfrm>
          <a:custGeom>
            <a:avLst/>
            <a:gdLst/>
            <a:ahLst/>
            <a:cxnLst/>
            <a:rect r="r" b="b" t="t" l="l"/>
            <a:pathLst>
              <a:path h="3173738" w="6109445">
                <a:moveTo>
                  <a:pt x="0" y="0"/>
                </a:moveTo>
                <a:lnTo>
                  <a:pt x="6109445" y="0"/>
                </a:lnTo>
                <a:lnTo>
                  <a:pt x="6109445" y="3173737"/>
                </a:lnTo>
                <a:lnTo>
                  <a:pt x="0" y="31737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223319"/>
            <a:ext cx="10396772" cy="922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6"/>
              </a:lnSpc>
            </a:pPr>
            <a:r>
              <a:rPr lang="en-US" sz="59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Aplicações Reais da IoT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02416" y="3466710"/>
            <a:ext cx="5082807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5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Onde a Internet das Coisas Já está Transformando o Mundo 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28700" y="5338161"/>
            <a:ext cx="7342328" cy="3641714"/>
            <a:chOff x="0" y="0"/>
            <a:chExt cx="9789771" cy="4855619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323724" y="-104775"/>
              <a:ext cx="9466048" cy="755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1">
                <a:lnSpc>
                  <a:spcPts val="480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Russo One"/>
                  <a:ea typeface="Russo One"/>
                  <a:cs typeface="Russo One"/>
                  <a:sym typeface="Russo One"/>
                </a:rPr>
                <a:t>Saúde Conectada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175793"/>
              <a:ext cx="9789771" cy="36798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47695" indent="-323848" lvl="1">
                <a:lnSpc>
                  <a:spcPts val="44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Pulseiras Fitmess  .</a:t>
              </a:r>
            </a:p>
            <a:p>
              <a:pPr algn="just" marL="647695" indent="-323848" lvl="1">
                <a:lnSpc>
                  <a:spcPts val="44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Dispositivos para monitoramento remoto de pacientes crônicos.</a:t>
              </a:r>
            </a:p>
            <a:p>
              <a:pPr algn="just" marL="647695" indent="-323848" lvl="1">
                <a:lnSpc>
                  <a:spcPts val="44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Hpspitais inteligentes com rastreamento de equipamentos.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7448001" y="9376928"/>
            <a:ext cx="345728" cy="46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8460" y="11937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3295593"/>
            <a:ext cx="5630240" cy="1847907"/>
            <a:chOff x="0" y="0"/>
            <a:chExt cx="7506986" cy="246387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7506986" cy="1993142"/>
              <a:chOff x="0" y="0"/>
              <a:chExt cx="1638440" cy="43501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638440" cy="435014"/>
              </a:xfrm>
              <a:custGeom>
                <a:avLst/>
                <a:gdLst/>
                <a:ahLst/>
                <a:cxnLst/>
                <a:rect r="r" b="b" t="t" l="l"/>
                <a:pathLst>
                  <a:path h="435014" w="1638440">
                    <a:moveTo>
                      <a:pt x="0" y="0"/>
                    </a:moveTo>
                    <a:lnTo>
                      <a:pt x="1638440" y="0"/>
                    </a:lnTo>
                    <a:lnTo>
                      <a:pt x="1638440" y="435014"/>
                    </a:lnTo>
                    <a:lnTo>
                      <a:pt x="0" y="435014"/>
                    </a:lnTo>
                    <a:close/>
                  </a:path>
                </a:pathLst>
              </a:custGeom>
              <a:solidFill>
                <a:srgbClr val="13B8FF">
                  <a:alpha val="29804"/>
                </a:srgbClr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1638440" cy="4731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0" id="10"/>
            <p:cNvSpPr/>
            <p:nvPr/>
          </p:nvSpPr>
          <p:spPr>
            <a:xfrm flipV="true">
              <a:off x="60244" y="0"/>
              <a:ext cx="0" cy="2463876"/>
            </a:xfrm>
            <a:prstGeom prst="line">
              <a:avLst/>
            </a:prstGeom>
            <a:ln cap="flat" w="101600">
              <a:solidFill>
                <a:srgbClr val="59CD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8371028" y="2503079"/>
            <a:ext cx="5152624" cy="3432936"/>
          </a:xfrm>
          <a:custGeom>
            <a:avLst/>
            <a:gdLst/>
            <a:ahLst/>
            <a:cxnLst/>
            <a:rect r="r" b="b" t="t" l="l"/>
            <a:pathLst>
              <a:path h="3432936" w="5152624">
                <a:moveTo>
                  <a:pt x="0" y="0"/>
                </a:moveTo>
                <a:lnTo>
                  <a:pt x="5152624" y="0"/>
                </a:lnTo>
                <a:lnTo>
                  <a:pt x="5152624" y="3432935"/>
                </a:lnTo>
                <a:lnTo>
                  <a:pt x="0" y="34329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795255" y="6274632"/>
            <a:ext cx="5679759" cy="2839879"/>
          </a:xfrm>
          <a:custGeom>
            <a:avLst/>
            <a:gdLst/>
            <a:ahLst/>
            <a:cxnLst/>
            <a:rect r="r" b="b" t="t" l="l"/>
            <a:pathLst>
              <a:path h="2839879" w="5679759">
                <a:moveTo>
                  <a:pt x="0" y="0"/>
                </a:moveTo>
                <a:lnTo>
                  <a:pt x="5679759" y="0"/>
                </a:lnTo>
                <a:lnTo>
                  <a:pt x="5679759" y="2839879"/>
                </a:lnTo>
                <a:lnTo>
                  <a:pt x="0" y="28398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223319"/>
            <a:ext cx="10396772" cy="922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6"/>
              </a:lnSpc>
            </a:pPr>
            <a:r>
              <a:rPr lang="en-US" sz="59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Aplicações Reais da IoT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02416" y="3466710"/>
            <a:ext cx="5082807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5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Onde a Internet das Coisas Já está Transformando o Mundo 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28700" y="5262870"/>
            <a:ext cx="7342328" cy="3641714"/>
            <a:chOff x="0" y="0"/>
            <a:chExt cx="9789771" cy="4855619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323724" y="-104775"/>
              <a:ext cx="9466048" cy="755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1">
                <a:lnSpc>
                  <a:spcPts val="480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Russo One"/>
                  <a:ea typeface="Russo One"/>
                  <a:cs typeface="Russo One"/>
                  <a:sym typeface="Russo One"/>
                </a:rPr>
                <a:t>Indústria e Agricultura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175793"/>
              <a:ext cx="9789771" cy="36798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47695" indent="-323848" lvl="1">
                <a:lnSpc>
                  <a:spcPts val="44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Sensores em plantação para controle de irrigação .</a:t>
              </a:r>
            </a:p>
            <a:p>
              <a:pPr algn="just" marL="647695" indent="-323848" lvl="1">
                <a:lnSpc>
                  <a:spcPts val="44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Máquinas agrícolas autônomas.</a:t>
              </a:r>
            </a:p>
            <a:p>
              <a:pPr algn="just" marL="647695" indent="-323848" lvl="1">
                <a:lnSpc>
                  <a:spcPts val="44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Fábricas com sensores de manutenção preventiva.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7442867" y="9376928"/>
            <a:ext cx="355997" cy="46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56153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2782520"/>
            <a:ext cx="5630240" cy="1847907"/>
            <a:chOff x="0" y="0"/>
            <a:chExt cx="7506986" cy="246387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7506986" cy="1993142"/>
              <a:chOff x="0" y="0"/>
              <a:chExt cx="1638440" cy="43501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638440" cy="435014"/>
              </a:xfrm>
              <a:custGeom>
                <a:avLst/>
                <a:gdLst/>
                <a:ahLst/>
                <a:cxnLst/>
                <a:rect r="r" b="b" t="t" l="l"/>
                <a:pathLst>
                  <a:path h="435014" w="1638440">
                    <a:moveTo>
                      <a:pt x="0" y="0"/>
                    </a:moveTo>
                    <a:lnTo>
                      <a:pt x="1638440" y="0"/>
                    </a:lnTo>
                    <a:lnTo>
                      <a:pt x="1638440" y="435014"/>
                    </a:lnTo>
                    <a:lnTo>
                      <a:pt x="0" y="435014"/>
                    </a:lnTo>
                    <a:close/>
                  </a:path>
                </a:pathLst>
              </a:custGeom>
              <a:solidFill>
                <a:srgbClr val="13B8FF">
                  <a:alpha val="29804"/>
                </a:srgbClr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1638440" cy="4731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0" id="10"/>
            <p:cNvSpPr/>
            <p:nvPr/>
          </p:nvSpPr>
          <p:spPr>
            <a:xfrm flipV="true">
              <a:off x="60244" y="0"/>
              <a:ext cx="0" cy="2463876"/>
            </a:xfrm>
            <a:prstGeom prst="line">
              <a:avLst/>
            </a:prstGeom>
            <a:ln cap="flat" w="101600">
              <a:solidFill>
                <a:srgbClr val="59CD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2016566" y="777483"/>
            <a:ext cx="4522170" cy="4522170"/>
          </a:xfrm>
          <a:custGeom>
            <a:avLst/>
            <a:gdLst/>
            <a:ahLst/>
            <a:cxnLst/>
            <a:rect r="r" b="b" t="t" l="l"/>
            <a:pathLst>
              <a:path h="4522170" w="4522170">
                <a:moveTo>
                  <a:pt x="0" y="0"/>
                </a:moveTo>
                <a:lnTo>
                  <a:pt x="4522170" y="0"/>
                </a:lnTo>
                <a:lnTo>
                  <a:pt x="4522170" y="4522170"/>
                </a:lnTo>
                <a:lnTo>
                  <a:pt x="0" y="45221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665630"/>
            <a:ext cx="10124040" cy="1846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6"/>
              </a:lnSpc>
            </a:pPr>
            <a:r>
              <a:rPr lang="en-US" sz="59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Impactos Sociais e Econômicos da IoT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7801" y="2953636"/>
            <a:ext cx="5595881" cy="94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5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Como o IoT Transforma a Sociedade e a Economia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28700" y="4737428"/>
            <a:ext cx="7342328" cy="5880089"/>
            <a:chOff x="0" y="0"/>
            <a:chExt cx="9789771" cy="7840119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323724" y="-95250"/>
              <a:ext cx="9466048" cy="732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1">
                <a:lnSpc>
                  <a:spcPts val="479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FFFFFF"/>
                  </a:solidFill>
                  <a:latin typeface="Russo One"/>
                  <a:ea typeface="Russo One"/>
                  <a:cs typeface="Russo One"/>
                  <a:sym typeface="Russo One"/>
                </a:rPr>
                <a:t>Impactos Econômicos 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163094"/>
              <a:ext cx="9789771" cy="6677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499"/>
                </a:lnSpc>
              </a:pPr>
              <a:r>
                <a:rPr lang="en-US" sz="2999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Aumento da Eficiência Operacional</a:t>
              </a:r>
            </a:p>
            <a:p>
              <a:pPr algn="just" marL="647698" indent="-323849" lvl="1">
                <a:lnSpc>
                  <a:spcPts val="44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Empresas reduzem custos</a:t>
              </a:r>
            </a:p>
            <a:p>
              <a:pPr algn="just" marL="647698" indent="-323849" lvl="1">
                <a:lnSpc>
                  <a:spcPts val="44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Ex: Indústrias que evitam falhas com sensores IoT.</a:t>
              </a:r>
            </a:p>
            <a:p>
              <a:pPr algn="just">
                <a:lnSpc>
                  <a:spcPts val="4499"/>
                </a:lnSpc>
              </a:pPr>
              <a:r>
                <a:rPr lang="en-US" sz="2999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Novos Modelos de Negócio</a:t>
              </a:r>
            </a:p>
            <a:p>
              <a:pPr algn="just" marL="647698" indent="-323849" lvl="1">
                <a:lnSpc>
                  <a:spcPts val="44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Produtos como serviço</a:t>
              </a:r>
            </a:p>
            <a:p>
              <a:pPr algn="just" marL="647698" indent="-323849" lvl="1">
                <a:lnSpc>
                  <a:spcPts val="44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Economias baseadas em dados gerados por dispositivos.</a:t>
              </a:r>
            </a:p>
            <a:p>
              <a:pPr algn="just">
                <a:lnSpc>
                  <a:spcPts val="4499"/>
                </a:lnSpc>
              </a:pPr>
              <a:r>
                <a:rPr lang="en-US" sz="29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  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9531021" y="5663909"/>
            <a:ext cx="7342328" cy="3343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99"/>
              </a:lnSpc>
            </a:pPr>
            <a:r>
              <a:rPr lang="en-US" sz="2999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Geração de Empregos </a:t>
            </a:r>
          </a:p>
          <a:p>
            <a:pPr algn="just" marL="647695" indent="-323848" lvl="1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Crescimento em áreas com  anãlise de dados, cibersegurança, engenharia de sistmemas IoT.</a:t>
            </a:r>
          </a:p>
          <a:p>
            <a:pPr algn="just">
              <a:lnSpc>
                <a:spcPts val="4499"/>
              </a:lnSpc>
            </a:pPr>
          </a:p>
          <a:p>
            <a:pPr algn="just">
              <a:lnSpc>
                <a:spcPts val="4499"/>
              </a:lnSpc>
            </a:pPr>
            <a:r>
              <a:rPr lang="en-US" sz="29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441899" y="9376928"/>
            <a:ext cx="357932" cy="46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740789" y="7991937"/>
            <a:ext cx="12612500" cy="1847907"/>
            <a:chOff x="0" y="0"/>
            <a:chExt cx="16816666" cy="246387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6816666" cy="1993142"/>
              <a:chOff x="0" y="0"/>
              <a:chExt cx="3670328" cy="43501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3670328" cy="435014"/>
              </a:xfrm>
              <a:custGeom>
                <a:avLst/>
                <a:gdLst/>
                <a:ahLst/>
                <a:cxnLst/>
                <a:rect r="r" b="b" t="t" l="l"/>
                <a:pathLst>
                  <a:path h="435014" w="3670328">
                    <a:moveTo>
                      <a:pt x="0" y="0"/>
                    </a:moveTo>
                    <a:lnTo>
                      <a:pt x="3670328" y="0"/>
                    </a:lnTo>
                    <a:lnTo>
                      <a:pt x="3670328" y="435014"/>
                    </a:lnTo>
                    <a:lnTo>
                      <a:pt x="0" y="435014"/>
                    </a:lnTo>
                    <a:close/>
                  </a:path>
                </a:pathLst>
              </a:custGeom>
              <a:solidFill>
                <a:srgbClr val="13B8FF">
                  <a:alpha val="29804"/>
                </a:srgbClr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3670328" cy="4731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0" id="10"/>
            <p:cNvSpPr/>
            <p:nvPr/>
          </p:nvSpPr>
          <p:spPr>
            <a:xfrm flipV="true">
              <a:off x="134955" y="0"/>
              <a:ext cx="0" cy="2463876"/>
            </a:xfrm>
            <a:prstGeom prst="line">
              <a:avLst/>
            </a:prstGeom>
            <a:ln cap="flat" w="101600">
              <a:solidFill>
                <a:srgbClr val="59CD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1028700" y="1223319"/>
            <a:ext cx="10396772" cy="1846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6"/>
              </a:lnSpc>
            </a:pPr>
            <a:r>
              <a:rPr lang="en-US" sz="59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Impactos Sociais e </a:t>
            </a:r>
          </a:p>
          <a:p>
            <a:pPr algn="l">
              <a:lnSpc>
                <a:spcPts val="7316"/>
              </a:lnSpc>
            </a:pPr>
            <a:r>
              <a:rPr lang="en-US" sz="59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Econômicos da IoT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28700" y="3343921"/>
            <a:ext cx="7342328" cy="4765664"/>
            <a:chOff x="0" y="0"/>
            <a:chExt cx="9789771" cy="6354219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323724" y="-104775"/>
              <a:ext cx="9466048" cy="755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1">
                <a:lnSpc>
                  <a:spcPts val="480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Russo One"/>
                  <a:ea typeface="Russo One"/>
                  <a:cs typeface="Russo One"/>
                  <a:sym typeface="Russo One"/>
                </a:rPr>
                <a:t>Impactos Sociais  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175793"/>
              <a:ext cx="9789771" cy="5178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499"/>
                </a:lnSpc>
              </a:pPr>
              <a:r>
                <a:rPr lang="en-US" sz="2999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Mais Qualidade de Vida</a:t>
              </a:r>
            </a:p>
            <a:p>
              <a:pPr algn="just" marL="647695" indent="-323848" lvl="1">
                <a:lnSpc>
                  <a:spcPts val="44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Automatização doméstica e monitoramento de saúde.</a:t>
              </a:r>
            </a:p>
            <a:p>
              <a:pPr algn="just">
                <a:lnSpc>
                  <a:spcPts val="4499"/>
                </a:lnSpc>
              </a:pPr>
              <a:r>
                <a:rPr lang="en-US" sz="2999" b="true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Acessibilidade e Inclusão</a:t>
              </a:r>
              <a:r>
                <a:rPr lang="en-US" sz="29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</a:p>
            <a:p>
              <a:pPr algn="just" marL="647695" indent="-323848" lvl="1">
                <a:lnSpc>
                  <a:spcPts val="44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Dispositivos que auxiliam idosos ou pessoas com deficiência.</a:t>
              </a:r>
            </a:p>
            <a:p>
              <a:pPr algn="just">
                <a:lnSpc>
                  <a:spcPts val="4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105226" y="4086686"/>
            <a:ext cx="7342328" cy="3905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99"/>
              </a:lnSpc>
            </a:pPr>
            <a:r>
              <a:rPr lang="en-US" sz="2999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Privacidade e Vigilância</a:t>
            </a:r>
          </a:p>
          <a:p>
            <a:pPr algn="just" marL="647695" indent="-323848" lvl="1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Cresce o debate sobre controle de dados pessoais.</a:t>
            </a:r>
          </a:p>
          <a:p>
            <a:pPr algn="just" marL="647695" indent="-323848" lvl="1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Necessidade de regulamentações éticas e legais.</a:t>
            </a:r>
          </a:p>
          <a:p>
            <a:pPr algn="just">
              <a:lnSpc>
                <a:spcPts val="4499"/>
              </a:lnSpc>
            </a:pPr>
          </a:p>
          <a:p>
            <a:pPr algn="just">
              <a:lnSpc>
                <a:spcPts val="4499"/>
              </a:lnSpc>
            </a:pPr>
            <a:r>
              <a:rPr lang="en-US" sz="29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447555" y="9376928"/>
            <a:ext cx="346621" cy="46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15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165852" y="7726246"/>
            <a:ext cx="9037701" cy="1920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9"/>
              </a:lnSpc>
            </a:pPr>
          </a:p>
          <a:p>
            <a:pPr algn="l">
              <a:lnSpc>
                <a:spcPts val="3899"/>
              </a:lnSpc>
            </a:pPr>
            <a:r>
              <a:rPr lang="en-US" sz="25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“ O IoT conecta dispositivos, mas também redefine relações humanas e dinâmicas de mercado.”</a:t>
            </a:r>
          </a:p>
          <a:p>
            <a:pPr algn="l">
              <a:lnSpc>
                <a:spcPts val="3899"/>
              </a:lnSpc>
            </a:pPr>
            <a:r>
              <a:rPr lang="en-US" sz="25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00768" y="11937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346729" y="3021903"/>
            <a:ext cx="8912571" cy="5938000"/>
          </a:xfrm>
          <a:custGeom>
            <a:avLst/>
            <a:gdLst/>
            <a:ahLst/>
            <a:cxnLst/>
            <a:rect r="r" b="b" t="t" l="l"/>
            <a:pathLst>
              <a:path h="5938000" w="8912571">
                <a:moveTo>
                  <a:pt x="0" y="0"/>
                </a:moveTo>
                <a:lnTo>
                  <a:pt x="8912571" y="0"/>
                </a:lnTo>
                <a:lnTo>
                  <a:pt x="8912571" y="5938000"/>
                </a:lnTo>
                <a:lnTo>
                  <a:pt x="0" y="593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3000"/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223319"/>
            <a:ext cx="10396772" cy="922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6"/>
              </a:lnSpc>
            </a:pPr>
            <a:r>
              <a:rPr lang="en-US" sz="59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Benefícios da IoT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3831726"/>
            <a:ext cx="7342328" cy="3079739"/>
            <a:chOff x="0" y="0"/>
            <a:chExt cx="9789771" cy="410631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323724" y="-104775"/>
              <a:ext cx="9466048" cy="755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1">
                <a:lnSpc>
                  <a:spcPts val="480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Russo One"/>
                  <a:ea typeface="Russo One"/>
                  <a:cs typeface="Russo One"/>
                  <a:sym typeface="Russo One"/>
                </a:rPr>
                <a:t>Benefícios da IoT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175793"/>
              <a:ext cx="9789771" cy="29305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47695" indent="-323848" lvl="1">
                <a:lnSpc>
                  <a:spcPts val="44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Automatização de Processos .</a:t>
              </a:r>
            </a:p>
            <a:p>
              <a:pPr algn="just" marL="647695" indent="-323848" lvl="1">
                <a:lnSpc>
                  <a:spcPts val="44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Eficiência Operacional.</a:t>
              </a:r>
            </a:p>
            <a:p>
              <a:pPr algn="just" marL="647695" indent="-323848" lvl="1">
                <a:lnSpc>
                  <a:spcPts val="44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Melhoria na Tomada de Decisão.</a:t>
              </a:r>
            </a:p>
            <a:p>
              <a:pPr algn="just" marL="647695" indent="-323848" lvl="1">
                <a:lnSpc>
                  <a:spcPts val="44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Conveniência e Conforto.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7444950" y="9376928"/>
            <a:ext cx="351830" cy="46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00768" y="11937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223319"/>
            <a:ext cx="10396772" cy="1846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6"/>
              </a:lnSpc>
            </a:pPr>
            <a:r>
              <a:rPr lang="en-US" sz="59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Desafios e Projeções das Tecnologias Futuras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4233261"/>
            <a:ext cx="7342328" cy="3079739"/>
            <a:chOff x="0" y="0"/>
            <a:chExt cx="9789771" cy="4106319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323724" y="-104775"/>
              <a:ext cx="9466048" cy="755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480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Russo One"/>
                  <a:ea typeface="Russo One"/>
                  <a:cs typeface="Russo One"/>
                  <a:sym typeface="Russo One"/>
                </a:rPr>
                <a:t>Desafios da IoT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175793"/>
              <a:ext cx="9789771" cy="29305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47695" indent="-323848" lvl="1">
                <a:lnSpc>
                  <a:spcPts val="44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Segurança e Privacidade  de Dados.</a:t>
              </a:r>
            </a:p>
            <a:p>
              <a:pPr algn="just" marL="647695" indent="-323848" lvl="1">
                <a:lnSpc>
                  <a:spcPts val="44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Dependência de Conectividade.</a:t>
              </a:r>
            </a:p>
            <a:p>
              <a:pPr algn="just" marL="647695" indent="-323848" lvl="1">
                <a:lnSpc>
                  <a:spcPts val="44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Melhoria na Tomada de Decisão.</a:t>
              </a:r>
            </a:p>
            <a:p>
              <a:pPr algn="just" marL="647695" indent="-323848" lvl="1">
                <a:lnSpc>
                  <a:spcPts val="44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Conveniência e Conforto.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943232" y="4233261"/>
            <a:ext cx="7342328" cy="3641714"/>
            <a:chOff x="0" y="0"/>
            <a:chExt cx="9789771" cy="4855619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323724" y="-104775"/>
              <a:ext cx="9466048" cy="755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1">
                <a:lnSpc>
                  <a:spcPts val="480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Russo One"/>
                  <a:ea typeface="Russo One"/>
                  <a:cs typeface="Russo One"/>
                  <a:sym typeface="Russo One"/>
                </a:rPr>
                <a:t>Projeções 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175793"/>
              <a:ext cx="9789771" cy="36798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47695" indent="-323848" lvl="1">
                <a:lnSpc>
                  <a:spcPts val="44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Maior Convergência Tecnológica.</a:t>
              </a:r>
            </a:p>
            <a:p>
              <a:pPr algn="just" marL="647695" indent="-323848" lvl="1">
                <a:lnSpc>
                  <a:spcPts val="44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Tecnologias Mais Humanizadas.</a:t>
              </a:r>
            </a:p>
            <a:p>
              <a:pPr algn="just" marL="647695" indent="-323848" lvl="1">
                <a:lnSpc>
                  <a:spcPts val="44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Computação Quântica.</a:t>
              </a:r>
            </a:p>
            <a:p>
              <a:pPr algn="just" marL="647695" indent="-323848" lvl="1">
                <a:lnSpc>
                  <a:spcPts val="44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Crescimento de Ambientes Imersivos.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7453657" y="9376928"/>
            <a:ext cx="334417" cy="46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00768" y="11937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223319"/>
            <a:ext cx="10396772" cy="922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6"/>
              </a:lnSpc>
            </a:pPr>
            <a:r>
              <a:rPr lang="en-US" sz="59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Tendências Futuras da IoT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4705168"/>
            <a:ext cx="7342328" cy="1955789"/>
            <a:chOff x="0" y="0"/>
            <a:chExt cx="9789771" cy="2607719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323724" y="-104775"/>
              <a:ext cx="9466048" cy="755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480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Russo One"/>
                  <a:ea typeface="Russo One"/>
                  <a:cs typeface="Russo One"/>
                  <a:sym typeface="Russo One"/>
                </a:rPr>
                <a:t>IoT com Inteligência Artificial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175793"/>
              <a:ext cx="9789771" cy="14319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47695" indent="-323848" lvl="1">
                <a:lnSpc>
                  <a:spcPts val="44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Dispositivos mais autônomos e preditivos.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144000" y="4636588"/>
            <a:ext cx="7342328" cy="1955789"/>
            <a:chOff x="0" y="0"/>
            <a:chExt cx="9789771" cy="2607719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323724" y="-104775"/>
              <a:ext cx="9466048" cy="755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480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Russo One"/>
                  <a:ea typeface="Russo One"/>
                  <a:cs typeface="Russo One"/>
                  <a:sym typeface="Russo One"/>
                </a:rPr>
                <a:t>5G e Conectividade Avançada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175793"/>
              <a:ext cx="9789771" cy="14319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47695" indent="-323848" lvl="1">
                <a:lnSpc>
                  <a:spcPts val="44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Maior velocidade e menor latência na comunicação entre dispositivos .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7446141" y="9376928"/>
            <a:ext cx="349448" cy="46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00768" y="11937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223319"/>
            <a:ext cx="10396772" cy="922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6"/>
              </a:lnSpc>
            </a:pPr>
            <a:r>
              <a:rPr lang="en-US" sz="59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Tendências Futuras da IoT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4413703"/>
            <a:ext cx="7342328" cy="1915784"/>
            <a:chOff x="0" y="0"/>
            <a:chExt cx="9789771" cy="2554379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323724" y="-85725"/>
              <a:ext cx="9466048" cy="682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1">
                <a:lnSpc>
                  <a:spcPts val="44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latin typeface="Russo One"/>
                  <a:ea typeface="Russo One"/>
                  <a:cs typeface="Russo One"/>
                  <a:sym typeface="Russo One"/>
                </a:rPr>
                <a:t>Segurança Cibernética Reforçada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122453"/>
              <a:ext cx="9789771" cy="1431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47698" indent="-323849" lvl="1">
                <a:lnSpc>
                  <a:spcPts val="44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Soluções mais robustas para proteger dados e redes IoT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916972" y="4393701"/>
            <a:ext cx="7342328" cy="1955789"/>
            <a:chOff x="0" y="0"/>
            <a:chExt cx="9789771" cy="2607719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323724" y="-104775"/>
              <a:ext cx="9466048" cy="755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1">
                <a:lnSpc>
                  <a:spcPts val="480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Russo One"/>
                  <a:ea typeface="Russo One"/>
                  <a:cs typeface="Russo One"/>
                  <a:sym typeface="Russo One"/>
                </a:rPr>
                <a:t>Sustentabilidade  e IoT Verde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175793"/>
              <a:ext cx="9789771" cy="14319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695" indent="-323848" lvl="1">
                <a:lnSpc>
                  <a:spcPts val="44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Soluções conectadas para economia de energia e preservação ambiental.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7444950" y="9376928"/>
            <a:ext cx="351830" cy="46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042158" y="451676"/>
            <a:ext cx="10245842" cy="922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6"/>
              </a:lnSpc>
            </a:pPr>
            <a:r>
              <a:rPr lang="en-US" sz="59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Sumário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1570023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25019" y="2401428"/>
            <a:ext cx="4856165" cy="485616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2E52"/>
            </a:solidFill>
            <a:ln w="76200" cap="sq">
              <a:solidFill>
                <a:srgbClr val="13B8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442089" y="3196843"/>
            <a:ext cx="3022024" cy="3419546"/>
          </a:xfrm>
          <a:custGeom>
            <a:avLst/>
            <a:gdLst/>
            <a:ahLst/>
            <a:cxnLst/>
            <a:rect r="r" b="b" t="t" l="l"/>
            <a:pathLst>
              <a:path h="3419546" w="3022024">
                <a:moveTo>
                  <a:pt x="0" y="0"/>
                </a:moveTo>
                <a:lnTo>
                  <a:pt x="3022024" y="0"/>
                </a:lnTo>
                <a:lnTo>
                  <a:pt x="3022024" y="3419546"/>
                </a:lnTo>
                <a:lnTo>
                  <a:pt x="0" y="34195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716977" y="1983712"/>
            <a:ext cx="995630" cy="599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99"/>
              </a:lnSpc>
            </a:pPr>
            <a:r>
              <a:rPr lang="en-US" sz="4351" b="true">
                <a:solidFill>
                  <a:srgbClr val="13B8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716977" y="3127198"/>
            <a:ext cx="995630" cy="599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99"/>
              </a:lnSpc>
            </a:pPr>
            <a:r>
              <a:rPr lang="en-US" sz="4351" b="true">
                <a:solidFill>
                  <a:srgbClr val="13B8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04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716977" y="4271368"/>
            <a:ext cx="995630" cy="599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99"/>
              </a:lnSpc>
            </a:pPr>
            <a:r>
              <a:rPr lang="en-US" sz="4351" b="true">
                <a:solidFill>
                  <a:srgbClr val="13B8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05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716977" y="5362618"/>
            <a:ext cx="995630" cy="599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99"/>
              </a:lnSpc>
            </a:pPr>
            <a:r>
              <a:rPr lang="en-US" sz="4351" b="true">
                <a:solidFill>
                  <a:srgbClr val="13B8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06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716977" y="6506789"/>
            <a:ext cx="995630" cy="599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99"/>
              </a:lnSpc>
            </a:pPr>
            <a:r>
              <a:rPr lang="en-US" sz="4351" b="true">
                <a:solidFill>
                  <a:srgbClr val="13B8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07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716977" y="7490817"/>
            <a:ext cx="995630" cy="599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99"/>
              </a:lnSpc>
            </a:pPr>
            <a:r>
              <a:rPr lang="en-US" sz="4351" b="true">
                <a:solidFill>
                  <a:srgbClr val="13B8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08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716977" y="9336831"/>
            <a:ext cx="995630" cy="599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99"/>
              </a:lnSpc>
            </a:pPr>
            <a:r>
              <a:rPr lang="en-US" sz="4351" b="true">
                <a:solidFill>
                  <a:srgbClr val="13B8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10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44368" y="2102678"/>
            <a:ext cx="4703900" cy="42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7"/>
              </a:lnSpc>
            </a:pPr>
            <a:r>
              <a:rPr lang="en-US" b="true" sz="2512" spc="201">
                <a:solidFill>
                  <a:srgbClr val="7594D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INTRODUÇÃO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44368" y="3149218"/>
            <a:ext cx="6475922" cy="42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7"/>
              </a:lnSpc>
            </a:pPr>
            <a:r>
              <a:rPr lang="en-US" b="true" sz="2512" spc="201">
                <a:solidFill>
                  <a:srgbClr val="7594D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CONTEXTO E ORIGEM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44368" y="4371712"/>
            <a:ext cx="7014932" cy="42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7"/>
              </a:lnSpc>
            </a:pPr>
            <a:r>
              <a:rPr lang="en-US" b="true" sz="2512" spc="201">
                <a:solidFill>
                  <a:srgbClr val="7594D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APLICAÇÕES REAIS DA IOT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44368" y="5384638"/>
            <a:ext cx="8043632" cy="42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7"/>
              </a:lnSpc>
            </a:pPr>
            <a:r>
              <a:rPr lang="en-US" b="true" sz="2512" spc="201">
                <a:solidFill>
                  <a:srgbClr val="7594D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IMPACTOS SOCIAIS E ECONÔMICOS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44368" y="6568764"/>
            <a:ext cx="8043632" cy="42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7"/>
              </a:lnSpc>
            </a:pPr>
            <a:r>
              <a:rPr lang="en-US" b="true" sz="2512" spc="201">
                <a:solidFill>
                  <a:srgbClr val="7594D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BENEFÍCIOS DO IOT 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44368" y="7386042"/>
            <a:ext cx="7349546" cy="86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7"/>
              </a:lnSpc>
            </a:pPr>
            <a:r>
              <a:rPr lang="en-US" b="true" sz="2512" spc="201">
                <a:solidFill>
                  <a:srgbClr val="7594D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DESAFIOS E PROJEÇÕES DAS TECNOLOGIAS FUTURAS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44368" y="9383615"/>
            <a:ext cx="7800799" cy="42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7"/>
              </a:lnSpc>
            </a:pPr>
            <a:r>
              <a:rPr lang="en-US" b="true" sz="2512" spc="201">
                <a:solidFill>
                  <a:srgbClr val="7594D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CONCLUSÃO E REFLEXÃO FINAL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716977" y="8474845"/>
            <a:ext cx="995630" cy="599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99"/>
              </a:lnSpc>
            </a:pPr>
            <a:r>
              <a:rPr lang="en-US" sz="4351" b="true">
                <a:solidFill>
                  <a:srgbClr val="13B8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09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44368" y="8185529"/>
            <a:ext cx="7349546" cy="86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7"/>
              </a:lnSpc>
            </a:pPr>
          </a:p>
          <a:p>
            <a:pPr algn="l">
              <a:lnSpc>
                <a:spcPts val="3517"/>
              </a:lnSpc>
            </a:pPr>
            <a:r>
              <a:rPr lang="en-US" b="true" sz="2512" spc="201">
                <a:solidFill>
                  <a:srgbClr val="7594D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TENDÊNCIAS FUTURAS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740789" y="7991937"/>
            <a:ext cx="12612500" cy="1847907"/>
            <a:chOff x="0" y="0"/>
            <a:chExt cx="16816666" cy="2463876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6816666" cy="1993142"/>
              <a:chOff x="0" y="0"/>
              <a:chExt cx="3670328" cy="43501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3670328" cy="435014"/>
              </a:xfrm>
              <a:custGeom>
                <a:avLst/>
                <a:gdLst/>
                <a:ahLst/>
                <a:cxnLst/>
                <a:rect r="r" b="b" t="t" l="l"/>
                <a:pathLst>
                  <a:path h="435014" w="3670328">
                    <a:moveTo>
                      <a:pt x="0" y="0"/>
                    </a:moveTo>
                    <a:lnTo>
                      <a:pt x="3670328" y="0"/>
                    </a:lnTo>
                    <a:lnTo>
                      <a:pt x="3670328" y="435014"/>
                    </a:lnTo>
                    <a:lnTo>
                      <a:pt x="0" y="435014"/>
                    </a:lnTo>
                    <a:close/>
                  </a:path>
                </a:pathLst>
              </a:custGeom>
              <a:solidFill>
                <a:srgbClr val="13B8FF">
                  <a:alpha val="29804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3670328" cy="4731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7" id="7"/>
            <p:cNvSpPr/>
            <p:nvPr/>
          </p:nvSpPr>
          <p:spPr>
            <a:xfrm flipV="true">
              <a:off x="134955" y="0"/>
              <a:ext cx="0" cy="2463876"/>
            </a:xfrm>
            <a:prstGeom prst="line">
              <a:avLst/>
            </a:prstGeom>
            <a:ln cap="flat" w="101600">
              <a:solidFill>
                <a:srgbClr val="59CD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6000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837775" y="2351844"/>
            <a:ext cx="7986167" cy="4302547"/>
          </a:xfrm>
          <a:custGeom>
            <a:avLst/>
            <a:gdLst/>
            <a:ahLst/>
            <a:cxnLst/>
            <a:rect r="r" b="b" t="t" l="l"/>
            <a:pathLst>
              <a:path h="4302547" w="7986167">
                <a:moveTo>
                  <a:pt x="0" y="0"/>
                </a:moveTo>
                <a:lnTo>
                  <a:pt x="7986166" y="0"/>
                </a:lnTo>
                <a:lnTo>
                  <a:pt x="7986166" y="4302548"/>
                </a:lnTo>
                <a:lnTo>
                  <a:pt x="0" y="43025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223319"/>
            <a:ext cx="10396772" cy="922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6"/>
              </a:lnSpc>
            </a:pPr>
            <a:r>
              <a:rPr lang="en-US" sz="59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Conclusão e Reflexão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600904" y="3144125"/>
            <a:ext cx="7342328" cy="3641714"/>
            <a:chOff x="0" y="0"/>
            <a:chExt cx="9789771" cy="4855619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323724" y="-104775"/>
              <a:ext cx="9466048" cy="755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4800"/>
                </a:lnSpc>
                <a:spcBef>
                  <a:spcPct val="0"/>
                </a:spcBef>
              </a:pP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175793"/>
              <a:ext cx="9789771" cy="36798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499"/>
                </a:lnSpc>
              </a:pPr>
              <a:r>
                <a:rPr lang="en-US" sz="29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A internet das Coisas está transformando silenciosamente o nosso modo de viver, automatizando tarefas, conectando ambientes e criando novas possibilidades sociais e econômicas.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7417789" y="9376928"/>
            <a:ext cx="406152" cy="46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20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3894828" y="7342082"/>
            <a:ext cx="10822305" cy="2304404"/>
            <a:chOff x="0" y="0"/>
            <a:chExt cx="14429740" cy="3072539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477156" y="-104775"/>
              <a:ext cx="13952583" cy="755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4800"/>
                </a:lnSpc>
                <a:spcBef>
                  <a:spcPct val="0"/>
                </a:spcBef>
              </a:pP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185318"/>
              <a:ext cx="14429740" cy="18872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99"/>
                </a:lnSpc>
              </a:pPr>
              <a:r>
                <a:rPr lang="en-US" sz="25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"Se tudo ao nosso redor pode se conectar, como nós — enquanto sociedade — vamos escolher usar essa conexão?"</a:t>
              </a:r>
            </a:p>
            <a:p>
              <a:pPr algn="l">
                <a:lnSpc>
                  <a:spcPts val="3899"/>
                </a:lnSpc>
              </a:pPr>
              <a:r>
                <a:rPr lang="en-US" sz="25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00768" y="11937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223319"/>
            <a:ext cx="10396772" cy="922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6"/>
              </a:lnSpc>
            </a:pPr>
            <a:r>
              <a:rPr lang="en-US" sz="59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Referências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1232353"/>
            <a:ext cx="12495370" cy="8278484"/>
            <a:chOff x="0" y="0"/>
            <a:chExt cx="16660494" cy="1103797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550922" y="-104775"/>
              <a:ext cx="16109572" cy="755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4800"/>
                </a:lnSpc>
                <a:spcBef>
                  <a:spcPct val="0"/>
                </a:spcBef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194843"/>
              <a:ext cx="16660494" cy="98431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58" indent="-259079" lvl="1">
                <a:lnSpc>
                  <a:spcPts val="3599"/>
                </a:lnSpc>
                <a:buAutoNum type="arabicPeriod" startAt="1"/>
              </a:pPr>
              <a:r>
                <a:rPr lang="en-US" sz="23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Faccioni Filho, Mauro. "Internet das coisas." </a:t>
              </a:r>
              <a:r>
                <a:rPr lang="en-US" sz="23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Unisul Virtual (2016).Disponível em:https://homepages.dcc.ufmg.br/~mmvieira/cc/papers/internet-das-coisas.pdf.</a:t>
              </a:r>
            </a:p>
            <a:p>
              <a:pPr algn="l" marL="518158" indent="-259079" lvl="1">
                <a:lnSpc>
                  <a:spcPts val="3599"/>
                </a:lnSpc>
                <a:buAutoNum type="arabicPeriod" startAt="1"/>
              </a:pPr>
              <a:r>
                <a:rPr lang="en-US" sz="23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SANTOS, Bruno P. et al. Internet das coisas: da teoria à prática. Minicursos SBRC-Simpósio Brasileiro de Redes de Computadores e Sistemas Distribuıdos, v. 31, p. 16, 2016.Disponível em:https://homepages.dcc.ufmg.br/~mmvieira/cc/papers/internet-das-coisas.pdf.</a:t>
              </a:r>
            </a:p>
            <a:p>
              <a:pPr algn="l" marL="518158" indent="-259079" lvl="1">
                <a:lnSpc>
                  <a:spcPts val="3599"/>
                </a:lnSpc>
                <a:buAutoNum type="arabicPeriod" startAt="1"/>
              </a:pPr>
              <a:r>
                <a:rPr lang="en-US" sz="23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<![CDATA[MAGRANI, Eduardo. INTERNET DAS COISAS, A ED. 1. Editora FGV, 2018.Disponível em:https://books.google.com.br/books?hl=pt-BR&lr=&id=qYtlDwAAQBAJ&oi=fnd&pg=PA1&dq=internet+das+coisas+&ots=rhSvBvpa36&sig=kpfb3JFfULkF9Ywuqx-MzmtmJvM#v=onepage&q=internet%20das%20coisas&f=false.]]></a:t>
              </a:r>
            </a:p>
            <a:p>
              <a:pPr algn="l" marL="453390" indent="-226695" lvl="1">
                <a:lnSpc>
                  <a:spcPts val="3150"/>
                </a:lnSpc>
                <a:buAutoNum type="arabicPeriod" startAt="1"/>
              </a:pPr>
              <a:r>
                <a:rPr lang="en-US" sz="21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PIRES, Paulo F. et al. Plataformas para a internet das coisas. Minicursos SBRC-Simpósio Brasileiro de Redes de Computadores e Sistemas Distribuídos, 2015.Disponível em: https://www.researchgate.net/profile/Marcelo-Alves-9/publication/334443396_Plataformas_para_a_Internet_das_Coisas/links/5d29c3a6a6fdcc2462daef7f/Plataformas-para-a-Internet-das-Coisas.pdf.</a:t>
              </a:r>
            </a:p>
            <a:p>
              <a:pPr algn="l">
                <a:lnSpc>
                  <a:spcPts val="404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7448001" y="9376928"/>
            <a:ext cx="345728" cy="46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3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22011" y="3619748"/>
            <a:ext cx="10242442" cy="3664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08"/>
              </a:lnSpc>
            </a:pPr>
            <a:r>
              <a:rPr lang="en-US" sz="117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Obrigada pela Atenção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421063" y="9376928"/>
            <a:ext cx="399604" cy="46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882164" y="2179689"/>
            <a:ext cx="7377136" cy="5424957"/>
            <a:chOff x="0" y="0"/>
            <a:chExt cx="9836182" cy="723327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28575"/>
              <a:ext cx="9836182" cy="12205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316"/>
                </a:lnSpc>
              </a:pPr>
              <a:r>
                <a:rPr lang="en-US" sz="5900">
                  <a:solidFill>
                    <a:srgbClr val="FFFFFF"/>
                  </a:solidFill>
                  <a:latin typeface="Russo One"/>
                  <a:ea typeface="Russo One"/>
                  <a:cs typeface="Russo One"/>
                  <a:sym typeface="Russo One"/>
                </a:rPr>
                <a:t>Introdução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689725"/>
              <a:ext cx="9836182" cy="5543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A Internet das Coisas (IoT) conecta objetos do cotidiano à internet, permitindo troca de dados e automação. Presente em áreas como saúde, indústria e casas inteligentes, a IoT torna processos mais eficientes, mas também traz desafios como segurança e privacidade.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2482422" y="397187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966081" y="1935163"/>
            <a:ext cx="6567609" cy="656760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2E52"/>
            </a:solidFill>
            <a:ln w="76200" cap="sq">
              <a:solidFill>
                <a:srgbClr val="13B8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845025" y="2865210"/>
            <a:ext cx="4809722" cy="4707516"/>
          </a:xfrm>
          <a:custGeom>
            <a:avLst/>
            <a:gdLst/>
            <a:ahLst/>
            <a:cxnLst/>
            <a:rect r="r" b="b" t="t" l="l"/>
            <a:pathLst>
              <a:path h="4707516" w="4809722">
                <a:moveTo>
                  <a:pt x="0" y="0"/>
                </a:moveTo>
                <a:lnTo>
                  <a:pt x="4809722" y="0"/>
                </a:lnTo>
                <a:lnTo>
                  <a:pt x="4809722" y="4707516"/>
                </a:lnTo>
                <a:lnTo>
                  <a:pt x="0" y="4707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412580" y="9376928"/>
            <a:ext cx="416570" cy="46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3127161" y="-3136810"/>
            <a:ext cx="13821787" cy="10723916"/>
            <a:chOff x="0" y="0"/>
            <a:chExt cx="18429049" cy="1429855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582555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713049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4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9" id="9"/>
          <p:cNvSpPr/>
          <p:nvPr/>
        </p:nvSpPr>
        <p:spPr>
          <a:xfrm>
            <a:off x="773691" y="4227793"/>
            <a:ext cx="0" cy="2393346"/>
          </a:xfrm>
          <a:prstGeom prst="line">
            <a:avLst/>
          </a:prstGeom>
          <a:ln cap="flat" w="47625">
            <a:solidFill>
              <a:srgbClr val="59CD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47732" y="4227793"/>
            <a:ext cx="9518633" cy="4434994"/>
          </a:xfrm>
          <a:custGeom>
            <a:avLst/>
            <a:gdLst/>
            <a:ahLst/>
            <a:cxnLst/>
            <a:rect r="r" b="b" t="t" l="l"/>
            <a:pathLst>
              <a:path h="4434994" w="9518633">
                <a:moveTo>
                  <a:pt x="0" y="0"/>
                </a:moveTo>
                <a:lnTo>
                  <a:pt x="9518633" y="0"/>
                </a:lnTo>
                <a:lnTo>
                  <a:pt x="9518633" y="4434995"/>
                </a:lnTo>
                <a:lnTo>
                  <a:pt x="0" y="44349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2683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97504" y="1566197"/>
            <a:ext cx="9545612" cy="1846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6"/>
              </a:lnSpc>
            </a:pPr>
            <a:r>
              <a:rPr lang="en-US" sz="59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O que é a Internet das Coisas?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47026" y="5416590"/>
            <a:ext cx="6869906" cy="102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Dispositivos comuns ganhando</a:t>
            </a:r>
          </a:p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inteligência ao se conectar à internet.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411687" y="9376928"/>
            <a:ext cx="418356" cy="46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04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847026" y="4504617"/>
            <a:ext cx="580132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13B8FF"/>
                </a:solidFill>
                <a:latin typeface="Inter Bold"/>
                <a:ea typeface="Inter Bold"/>
                <a:cs typeface="Inter Bold"/>
                <a:sym typeface="Inter Bold"/>
              </a:rPr>
              <a:t>IoT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3127161" y="-3136810"/>
            <a:ext cx="13821787" cy="10723916"/>
            <a:chOff x="0" y="0"/>
            <a:chExt cx="18429049" cy="1429855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582555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713049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4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9" id="9"/>
          <p:cNvSpPr/>
          <p:nvPr/>
        </p:nvSpPr>
        <p:spPr>
          <a:xfrm>
            <a:off x="773691" y="4227793"/>
            <a:ext cx="0" cy="2393346"/>
          </a:xfrm>
          <a:prstGeom prst="line">
            <a:avLst/>
          </a:prstGeom>
          <a:ln cap="flat" w="47625">
            <a:solidFill>
              <a:srgbClr val="59CD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8828358" y="3825146"/>
            <a:ext cx="9001685" cy="5142212"/>
          </a:xfrm>
          <a:custGeom>
            <a:avLst/>
            <a:gdLst/>
            <a:ahLst/>
            <a:cxnLst/>
            <a:rect r="r" b="b" t="t" l="l"/>
            <a:pathLst>
              <a:path h="5142212" w="9001685">
                <a:moveTo>
                  <a:pt x="0" y="0"/>
                </a:moveTo>
                <a:lnTo>
                  <a:pt x="9001685" y="0"/>
                </a:lnTo>
                <a:lnTo>
                  <a:pt x="9001685" y="5142212"/>
                </a:lnTo>
                <a:lnTo>
                  <a:pt x="0" y="51422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97504" y="1566197"/>
            <a:ext cx="9897122" cy="1846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6"/>
              </a:lnSpc>
            </a:pPr>
            <a:r>
              <a:rPr lang="en-US" sz="59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Mas como a IoT realmente funciona?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77969" y="5382632"/>
            <a:ext cx="6544121" cy="332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Para possibilitar a existência da IoT, 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é necessario: </a:t>
            </a:r>
          </a:p>
          <a:p>
            <a:pPr algn="just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RFID  </a:t>
            </a:r>
          </a:p>
          <a:p>
            <a:pPr algn="just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Sensores </a:t>
            </a:r>
          </a:p>
          <a:p>
            <a:pPr algn="just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Inteligência </a:t>
            </a:r>
          </a:p>
          <a:p>
            <a:pPr algn="just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Nanotecnologia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417343" y="9376928"/>
            <a:ext cx="407045" cy="46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05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58292" y="4161118"/>
            <a:ext cx="5574953" cy="564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6"/>
              </a:lnSpc>
            </a:pPr>
            <a:r>
              <a:rPr lang="en-US" b="true" sz="3276">
                <a:solidFill>
                  <a:srgbClr val="13B8FF"/>
                </a:solidFill>
                <a:latin typeface="Inter Bold"/>
                <a:ea typeface="Inter Bold"/>
                <a:cs typeface="Inter Bold"/>
                <a:sym typeface="Inter Bold"/>
              </a:rPr>
              <a:t>Tecnologias Fundamentais</a:t>
            </a:r>
            <a:r>
              <a:rPr lang="en-US" sz="3276">
                <a:solidFill>
                  <a:srgbClr val="13B8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18798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3127161" y="-3136810"/>
            <a:ext cx="13821787" cy="10723916"/>
            <a:chOff x="0" y="0"/>
            <a:chExt cx="18429049" cy="1429855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582555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713049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4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9" id="9"/>
          <p:cNvSpPr/>
          <p:nvPr/>
        </p:nvSpPr>
        <p:spPr>
          <a:xfrm>
            <a:off x="797504" y="3670105"/>
            <a:ext cx="0" cy="2393346"/>
          </a:xfrm>
          <a:prstGeom prst="line">
            <a:avLst/>
          </a:prstGeom>
          <a:ln cap="flat" w="47625">
            <a:solidFill>
              <a:srgbClr val="59CD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7414738" y="9376928"/>
            <a:ext cx="412254" cy="46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06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203408" y="3774741"/>
            <a:ext cx="5742174" cy="3468359"/>
            <a:chOff x="0" y="0"/>
            <a:chExt cx="7656232" cy="4624478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253173" y="-104775"/>
              <a:ext cx="7403060" cy="15678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1">
                <a:lnSpc>
                  <a:spcPts val="480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Russo One"/>
                  <a:ea typeface="Russo One"/>
                  <a:cs typeface="Russo One"/>
                  <a:sym typeface="Russo One"/>
                </a:rPr>
                <a:t>RFID(identificação por Rádio Frequência)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988593"/>
              <a:ext cx="7656232" cy="26358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47695" indent="-323848" lvl="1">
                <a:lnSpc>
                  <a:spcPts val="44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Identifica objetos por etiquetas.</a:t>
              </a:r>
            </a:p>
            <a:p>
              <a:pPr algn="l">
                <a:lnSpc>
                  <a:spcPts val="3899"/>
                </a:lnSpc>
              </a:pPr>
            </a:p>
            <a:p>
              <a:pPr algn="l">
                <a:lnSpc>
                  <a:spcPts val="315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070857" y="3736641"/>
            <a:ext cx="6389093" cy="3420734"/>
            <a:chOff x="0" y="0"/>
            <a:chExt cx="8518791" cy="4560978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281696" y="-104775"/>
              <a:ext cx="8237095" cy="755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1">
                <a:lnSpc>
                  <a:spcPts val="480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Russo One"/>
                  <a:ea typeface="Russo One"/>
                  <a:cs typeface="Russo One"/>
                  <a:sym typeface="Russo One"/>
                </a:rPr>
                <a:t>Sensores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175793"/>
              <a:ext cx="8518791" cy="3385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47695" indent="-323848" lvl="1">
                <a:lnSpc>
                  <a:spcPts val="44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Permite que os objetos “sintam”</a:t>
              </a:r>
            </a:p>
            <a:p>
              <a:pPr algn="just" marL="647695" indent="-323848" lvl="1">
                <a:lnSpc>
                  <a:spcPts val="44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coletam dados do ambiente.</a:t>
              </a:r>
            </a:p>
            <a:p>
              <a:pPr algn="l">
                <a:lnSpc>
                  <a:spcPts val="3899"/>
                </a:lnSpc>
              </a:pPr>
            </a:p>
            <a:p>
              <a:pPr algn="l">
                <a:lnSpc>
                  <a:spcPts val="315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03408" y="7235402"/>
            <a:ext cx="6389093" cy="2517764"/>
            <a:chOff x="0" y="0"/>
            <a:chExt cx="8518791" cy="3357019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281696" y="-104775"/>
              <a:ext cx="8237095" cy="755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1">
                <a:lnSpc>
                  <a:spcPts val="480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Russo One"/>
                  <a:ea typeface="Russo One"/>
                  <a:cs typeface="Russo One"/>
                  <a:sym typeface="Russo One"/>
                </a:rPr>
                <a:t>Inteligência(Processamento)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175793"/>
              <a:ext cx="8518791" cy="21812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47695" indent="-323848" lvl="1">
                <a:lnSpc>
                  <a:spcPts val="44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Passiva</a:t>
              </a:r>
            </a:p>
            <a:p>
              <a:pPr algn="just" marL="647695" indent="-323848" lvl="1">
                <a:lnSpc>
                  <a:spcPts val="44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Ativa </a:t>
              </a:r>
            </a:p>
            <a:p>
              <a:pPr algn="just" marL="647695" indent="-323848" lvl="1">
                <a:lnSpc>
                  <a:spcPts val="44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Autônoma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070857" y="7243100"/>
            <a:ext cx="6389093" cy="1393814"/>
            <a:chOff x="0" y="0"/>
            <a:chExt cx="8518791" cy="1858419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281696" y="-104775"/>
              <a:ext cx="8237095" cy="755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1">
                <a:lnSpc>
                  <a:spcPts val="480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Russo One"/>
                  <a:ea typeface="Russo One"/>
                  <a:cs typeface="Russo One"/>
                  <a:sym typeface="Russo One"/>
                </a:rPr>
                <a:t>Nanotecnologia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1175793"/>
              <a:ext cx="8518791" cy="6826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47695" indent="-323848" lvl="1">
                <a:lnSpc>
                  <a:spcPts val="44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Miniaturiza dispositivos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773691" y="903321"/>
            <a:ext cx="9920935" cy="1846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6"/>
              </a:lnSpc>
            </a:pPr>
            <a:r>
              <a:rPr lang="en-US" sz="59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Mas como a IoT realmente funciona?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396949" y="-3749192"/>
            <a:ext cx="12386919" cy="12386919"/>
          </a:xfrm>
          <a:custGeom>
            <a:avLst/>
            <a:gdLst/>
            <a:ahLst/>
            <a:cxnLst/>
            <a:rect r="r" b="b" t="t" l="l"/>
            <a:pathLst>
              <a:path h="12386919" w="12386919">
                <a:moveTo>
                  <a:pt x="0" y="0"/>
                </a:moveTo>
                <a:lnTo>
                  <a:pt x="12386919" y="0"/>
                </a:lnTo>
                <a:lnTo>
                  <a:pt x="12386919" y="12386919"/>
                </a:lnTo>
                <a:lnTo>
                  <a:pt x="0" y="123869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473371" y="55233"/>
            <a:ext cx="4814629" cy="4814629"/>
          </a:xfrm>
          <a:custGeom>
            <a:avLst/>
            <a:gdLst/>
            <a:ahLst/>
            <a:cxnLst/>
            <a:rect r="r" b="b" t="t" l="l"/>
            <a:pathLst>
              <a:path h="4814629" w="4814629">
                <a:moveTo>
                  <a:pt x="0" y="0"/>
                </a:moveTo>
                <a:lnTo>
                  <a:pt x="4814629" y="0"/>
                </a:lnTo>
                <a:lnTo>
                  <a:pt x="4814629" y="4814630"/>
                </a:lnTo>
                <a:lnTo>
                  <a:pt x="0" y="48146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210280"/>
            <a:ext cx="11956828" cy="922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6"/>
              </a:lnSpc>
            </a:pPr>
            <a:r>
              <a:rPr lang="en-US" sz="59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Contexto Histórico da IoT 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3021956"/>
            <a:ext cx="4747614" cy="1847907"/>
            <a:chOff x="0" y="0"/>
            <a:chExt cx="6330152" cy="2463876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6330152" cy="1993142"/>
              <a:chOff x="0" y="0"/>
              <a:chExt cx="1381590" cy="43501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381590" cy="435014"/>
              </a:xfrm>
              <a:custGeom>
                <a:avLst/>
                <a:gdLst/>
                <a:ahLst/>
                <a:cxnLst/>
                <a:rect r="r" b="b" t="t" l="l"/>
                <a:pathLst>
                  <a:path h="435014" w="1381590">
                    <a:moveTo>
                      <a:pt x="0" y="0"/>
                    </a:moveTo>
                    <a:lnTo>
                      <a:pt x="1381590" y="0"/>
                    </a:lnTo>
                    <a:lnTo>
                      <a:pt x="1381590" y="435014"/>
                    </a:lnTo>
                    <a:lnTo>
                      <a:pt x="0" y="435014"/>
                    </a:lnTo>
                    <a:close/>
                  </a:path>
                </a:pathLst>
              </a:custGeom>
              <a:solidFill>
                <a:srgbClr val="13B8FF">
                  <a:alpha val="29804"/>
                </a:srgbClr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1381590" cy="4731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3" id="13"/>
            <p:cNvSpPr/>
            <p:nvPr/>
          </p:nvSpPr>
          <p:spPr>
            <a:xfrm flipV="true">
              <a:off x="50800" y="0"/>
              <a:ext cx="0" cy="2463876"/>
            </a:xfrm>
            <a:prstGeom prst="line">
              <a:avLst/>
            </a:prstGeom>
            <a:ln cap="flat" w="101600">
              <a:solidFill>
                <a:srgbClr val="59CD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1468096" y="3170005"/>
            <a:ext cx="3868823" cy="948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5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Como Surgiu a Internet das Coisas ?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28700" y="5143500"/>
            <a:ext cx="6389093" cy="3689338"/>
            <a:chOff x="0" y="0"/>
            <a:chExt cx="8518791" cy="4919118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281696" y="-104775"/>
              <a:ext cx="8237095" cy="755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1">
                <a:lnSpc>
                  <a:spcPts val="480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Russo One"/>
                  <a:ea typeface="Russo One"/>
                  <a:cs typeface="Russo One"/>
                  <a:sym typeface="Russo One"/>
                </a:rPr>
                <a:t>1980 - Conceito Inicial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166268"/>
              <a:ext cx="8518791" cy="3752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47700" indent="-323850" lvl="1">
                <a:lnSpc>
                  <a:spcPts val="45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Primeiras ideias sobre dispositivos interconectados.</a:t>
              </a:r>
            </a:p>
            <a:p>
              <a:pPr algn="just" marL="647700" indent="-323850" lvl="1">
                <a:lnSpc>
                  <a:spcPts val="45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Pesquisas sobre computação ubíqua (Mark Weiser).</a:t>
              </a:r>
            </a:p>
            <a:p>
              <a:pPr algn="just">
                <a:lnSpc>
                  <a:spcPts val="45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275204" y="5167312"/>
            <a:ext cx="7454219" cy="3641714"/>
            <a:chOff x="0" y="0"/>
            <a:chExt cx="9938959" cy="4855619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328657" y="-104775"/>
              <a:ext cx="9610302" cy="755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1">
                <a:lnSpc>
                  <a:spcPts val="480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Russo One"/>
                  <a:ea typeface="Russo One"/>
                  <a:cs typeface="Russo One"/>
                  <a:sym typeface="Russo One"/>
                </a:rPr>
                <a:t>1990 – Primeiros Exemplos Reais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175793"/>
              <a:ext cx="9938959" cy="36798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47697" indent="-323848" lvl="1">
                <a:lnSpc>
                  <a:spcPts val="44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Primeiras ideias sobre dispositivos interconectados.</a:t>
              </a:r>
            </a:p>
            <a:p>
              <a:pPr algn="just" marL="647697" indent="-323848" lvl="1">
                <a:lnSpc>
                  <a:spcPts val="44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Pesquisas sobre computação ubíqua (Mark Weiser).</a:t>
              </a:r>
            </a:p>
            <a:p>
              <a:pPr algn="just">
                <a:lnSpc>
                  <a:spcPts val="449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7426719" y="9376928"/>
            <a:ext cx="388293" cy="46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07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3242919" y="1692054"/>
            <a:ext cx="12386919" cy="12386919"/>
          </a:xfrm>
          <a:custGeom>
            <a:avLst/>
            <a:gdLst/>
            <a:ahLst/>
            <a:cxnLst/>
            <a:rect r="r" b="b" t="t" l="l"/>
            <a:pathLst>
              <a:path h="12386919" w="12386919">
                <a:moveTo>
                  <a:pt x="0" y="0"/>
                </a:moveTo>
                <a:lnTo>
                  <a:pt x="12386919" y="0"/>
                </a:lnTo>
                <a:lnTo>
                  <a:pt x="12386919" y="12386920"/>
                </a:lnTo>
                <a:lnTo>
                  <a:pt x="0" y="123869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2845431"/>
            <a:ext cx="4747614" cy="1847907"/>
            <a:chOff x="0" y="0"/>
            <a:chExt cx="6330152" cy="2463876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6330152" cy="1993142"/>
              <a:chOff x="0" y="0"/>
              <a:chExt cx="1381590" cy="435014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381590" cy="435014"/>
              </a:xfrm>
              <a:custGeom>
                <a:avLst/>
                <a:gdLst/>
                <a:ahLst/>
                <a:cxnLst/>
                <a:rect r="r" b="b" t="t" l="l"/>
                <a:pathLst>
                  <a:path h="435014" w="1381590">
                    <a:moveTo>
                      <a:pt x="0" y="0"/>
                    </a:moveTo>
                    <a:lnTo>
                      <a:pt x="1381590" y="0"/>
                    </a:lnTo>
                    <a:lnTo>
                      <a:pt x="1381590" y="435014"/>
                    </a:lnTo>
                    <a:lnTo>
                      <a:pt x="0" y="435014"/>
                    </a:lnTo>
                    <a:close/>
                  </a:path>
                </a:pathLst>
              </a:custGeom>
              <a:solidFill>
                <a:srgbClr val="13B8FF">
                  <a:alpha val="29804"/>
                </a:srgbClr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1381590" cy="4731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1" id="11"/>
            <p:cNvSpPr/>
            <p:nvPr/>
          </p:nvSpPr>
          <p:spPr>
            <a:xfrm flipV="true">
              <a:off x="50800" y="0"/>
              <a:ext cx="0" cy="2463876"/>
            </a:xfrm>
            <a:prstGeom prst="line">
              <a:avLst/>
            </a:prstGeom>
            <a:ln cap="flat" w="101600">
              <a:solidFill>
                <a:srgbClr val="59CD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2815164" y="0"/>
            <a:ext cx="5455649" cy="4863832"/>
          </a:xfrm>
          <a:custGeom>
            <a:avLst/>
            <a:gdLst/>
            <a:ahLst/>
            <a:cxnLst/>
            <a:rect r="r" b="b" t="t" l="l"/>
            <a:pathLst>
              <a:path h="4863832" w="5455649">
                <a:moveTo>
                  <a:pt x="0" y="0"/>
                </a:moveTo>
                <a:lnTo>
                  <a:pt x="5455649" y="0"/>
                </a:lnTo>
                <a:lnTo>
                  <a:pt x="5455649" y="4863832"/>
                </a:lnTo>
                <a:lnTo>
                  <a:pt x="0" y="48638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9000"/>
            </a:blip>
            <a:stretch>
              <a:fillRect l="-56065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75835" y="1000125"/>
            <a:ext cx="11943582" cy="922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6"/>
              </a:lnSpc>
            </a:pPr>
            <a:r>
              <a:rPr lang="en-US" sz="59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Contexto Histórico da IoT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68096" y="3170005"/>
            <a:ext cx="3868823" cy="948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5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Como Surgiu a Internet das Coisas ?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28700" y="5468672"/>
            <a:ext cx="7342328" cy="2934959"/>
            <a:chOff x="0" y="0"/>
            <a:chExt cx="9789771" cy="3913278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323724" y="-104775"/>
              <a:ext cx="9466048" cy="755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1">
                <a:lnSpc>
                  <a:spcPts val="480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Russo One"/>
                  <a:ea typeface="Russo One"/>
                  <a:cs typeface="Russo One"/>
                  <a:sym typeface="Russo One"/>
                </a:rPr>
                <a:t>2000 - Avanço da Conectividade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175793"/>
              <a:ext cx="9789771" cy="27374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47695" indent="-323848" lvl="1">
                <a:lnSpc>
                  <a:spcPts val="44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Expansão da banda larga e do Wi-Fi.</a:t>
              </a:r>
            </a:p>
            <a:p>
              <a:pPr algn="just" marL="647695" indent="-323848" lvl="1">
                <a:lnSpc>
                  <a:spcPts val="44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Dispositivos móveis e sensores se popularizam.</a:t>
              </a:r>
            </a:p>
            <a:p>
              <a:pPr algn="l">
                <a:lnSpc>
                  <a:spcPts val="315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144000" y="5468672"/>
            <a:ext cx="7342328" cy="3641714"/>
            <a:chOff x="0" y="0"/>
            <a:chExt cx="9789771" cy="4855619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323724" y="-104775"/>
              <a:ext cx="9466048" cy="755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1">
                <a:lnSpc>
                  <a:spcPts val="480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Russo One"/>
                  <a:ea typeface="Russo One"/>
                  <a:cs typeface="Russo One"/>
                  <a:sym typeface="Russo One"/>
                </a:rPr>
                <a:t>2010 - Explosão do IoT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175793"/>
              <a:ext cx="9789771" cy="36798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47695" indent="-323848" lvl="1">
                <a:lnSpc>
                  <a:spcPts val="44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Casas inteligentes, wearables, cidades inteligentes.</a:t>
              </a:r>
            </a:p>
            <a:p>
              <a:pPr algn="just" marL="647695" indent="-323848" lvl="1">
                <a:lnSpc>
                  <a:spcPts val="44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IoT começa a fazer parte do cotidiano.</a:t>
              </a:r>
            </a:p>
            <a:p>
              <a:pPr algn="just">
                <a:lnSpc>
                  <a:spcPts val="449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7415929" y="9376928"/>
            <a:ext cx="409873" cy="46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08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E44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2845431"/>
            <a:ext cx="4747614" cy="1847907"/>
            <a:chOff x="0" y="0"/>
            <a:chExt cx="6330152" cy="246387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6330152" cy="1993142"/>
              <a:chOff x="0" y="0"/>
              <a:chExt cx="1381590" cy="43501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381590" cy="435014"/>
              </a:xfrm>
              <a:custGeom>
                <a:avLst/>
                <a:gdLst/>
                <a:ahLst/>
                <a:cxnLst/>
                <a:rect r="r" b="b" t="t" l="l"/>
                <a:pathLst>
                  <a:path h="435014" w="1381590">
                    <a:moveTo>
                      <a:pt x="0" y="0"/>
                    </a:moveTo>
                    <a:lnTo>
                      <a:pt x="1381590" y="0"/>
                    </a:lnTo>
                    <a:lnTo>
                      <a:pt x="1381590" y="435014"/>
                    </a:lnTo>
                    <a:lnTo>
                      <a:pt x="0" y="435014"/>
                    </a:lnTo>
                    <a:close/>
                  </a:path>
                </a:pathLst>
              </a:custGeom>
              <a:solidFill>
                <a:srgbClr val="13B8FF">
                  <a:alpha val="29804"/>
                </a:srgbClr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1381590" cy="4731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10" id="10"/>
            <p:cNvSpPr/>
            <p:nvPr/>
          </p:nvSpPr>
          <p:spPr>
            <a:xfrm flipV="true">
              <a:off x="50800" y="0"/>
              <a:ext cx="0" cy="2463876"/>
            </a:xfrm>
            <a:prstGeom prst="line">
              <a:avLst/>
            </a:prstGeom>
            <a:ln cap="flat" w="101600">
              <a:solidFill>
                <a:srgbClr val="59CD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2815164" y="0"/>
            <a:ext cx="5455649" cy="4863832"/>
          </a:xfrm>
          <a:custGeom>
            <a:avLst/>
            <a:gdLst/>
            <a:ahLst/>
            <a:cxnLst/>
            <a:rect r="r" b="b" t="t" l="l"/>
            <a:pathLst>
              <a:path h="4863832" w="5455649">
                <a:moveTo>
                  <a:pt x="0" y="0"/>
                </a:moveTo>
                <a:lnTo>
                  <a:pt x="5455649" y="0"/>
                </a:lnTo>
                <a:lnTo>
                  <a:pt x="5455649" y="4863832"/>
                </a:lnTo>
                <a:lnTo>
                  <a:pt x="0" y="48638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 l="-56065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498730" y="2063663"/>
            <a:ext cx="9122135" cy="6761257"/>
          </a:xfrm>
          <a:custGeom>
            <a:avLst/>
            <a:gdLst/>
            <a:ahLst/>
            <a:cxnLst/>
            <a:rect r="r" b="b" t="t" l="l"/>
            <a:pathLst>
              <a:path h="6761257" w="9122135">
                <a:moveTo>
                  <a:pt x="0" y="0"/>
                </a:moveTo>
                <a:lnTo>
                  <a:pt x="9122135" y="0"/>
                </a:lnTo>
                <a:lnTo>
                  <a:pt x="9122135" y="6761257"/>
                </a:lnTo>
                <a:lnTo>
                  <a:pt x="0" y="67612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75650" y="892365"/>
            <a:ext cx="11943582" cy="922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6"/>
              </a:lnSpc>
            </a:pPr>
            <a:r>
              <a:rPr lang="en-US" sz="590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Contexto Histórico da IoT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68096" y="3170005"/>
            <a:ext cx="3868823" cy="948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5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Como Surgiu a Internet das Coisas ?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869825" y="5660982"/>
            <a:ext cx="7342328" cy="3011159"/>
            <a:chOff x="0" y="0"/>
            <a:chExt cx="9789771" cy="4014879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323724" y="-104775"/>
              <a:ext cx="9466048" cy="755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1">
                <a:lnSpc>
                  <a:spcPts val="480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Russo One"/>
                  <a:ea typeface="Russo One"/>
                  <a:cs typeface="Russo One"/>
                  <a:sym typeface="Russo One"/>
                </a:rPr>
                <a:t>Hoje e Futuro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175793"/>
              <a:ext cx="9789771" cy="2839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47695" indent="-323848" lvl="1">
                <a:lnSpc>
                  <a:spcPts val="44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Integração com 5G, IA e Big Data.</a:t>
              </a:r>
            </a:p>
            <a:p>
              <a:pPr algn="just" marL="647695" indent="-323848" lvl="1">
                <a:lnSpc>
                  <a:spcPts val="44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Caminho para uma sociedade hiperconectada.</a:t>
              </a:r>
            </a:p>
            <a:p>
              <a:pPr algn="l">
                <a:lnSpc>
                  <a:spcPts val="389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7414738" y="9376928"/>
            <a:ext cx="412254" cy="46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09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DAGpiWsA8o4</dc:identifier>
  <dcterms:modified xsi:type="dcterms:W3CDTF">2011-08-01T06:04:30Z</dcterms:modified>
  <cp:revision>1</cp:revision>
  <dc:title>Dark Blue Internet Technology Presentation</dc:title>
</cp:coreProperties>
</file>